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sldIdLst>
    <p:sldId id="256" r:id="rId2"/>
    <p:sldId id="257" r:id="rId3"/>
    <p:sldId id="258" r:id="rId4"/>
    <p:sldId id="259" r:id="rId5"/>
    <p:sldId id="260" r:id="rId6"/>
    <p:sldId id="264" r:id="rId7"/>
    <p:sldId id="265" r:id="rId8"/>
    <p:sldId id="266" r:id="rId9"/>
    <p:sldId id="267" r:id="rId10"/>
    <p:sldId id="268" r:id="rId11"/>
    <p:sldId id="269" r:id="rId12"/>
    <p:sldId id="270" r:id="rId13"/>
    <p:sldId id="272" r:id="rId14"/>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1" d="100"/>
          <a:sy n="21"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21858" name="Rectangle 2"/>
          <p:cNvSpPr>
            <a:spLocks noGrp="1" noChangeArrowheads="1"/>
          </p:cNvSpPr>
          <p:nvPr>
            <p:ph type="ctrTitle"/>
          </p:nvPr>
        </p:nvSpPr>
        <p:spPr>
          <a:xfrm>
            <a:off x="685800" y="990600"/>
            <a:ext cx="7772400" cy="1371600"/>
          </a:xfrm>
        </p:spPr>
        <p:txBody>
          <a:bodyPr/>
          <a:lstStyle>
            <a:lvl1pPr>
              <a:defRPr sz="4000"/>
            </a:lvl1pPr>
          </a:lstStyle>
          <a:p>
            <a:r>
              <a:rPr lang="pt-BR"/>
              <a:t>Clique para editar o estilo do título mestre</a:t>
            </a:r>
          </a:p>
        </p:txBody>
      </p:sp>
      <p:sp>
        <p:nvSpPr>
          <p:cNvPr id="12185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pt-BR"/>
              <a:t>Clique para editar o estilo do subtítulo mestre</a:t>
            </a:r>
          </a:p>
        </p:txBody>
      </p:sp>
      <p:sp>
        <p:nvSpPr>
          <p:cNvPr id="121860" name="Rectangle 4"/>
          <p:cNvSpPr>
            <a:spLocks noGrp="1" noChangeArrowheads="1"/>
          </p:cNvSpPr>
          <p:nvPr>
            <p:ph type="dt" sz="half" idx="2"/>
          </p:nvPr>
        </p:nvSpPr>
        <p:spPr>
          <a:xfrm>
            <a:off x="685800" y="6248400"/>
            <a:ext cx="1905000" cy="457200"/>
          </a:xfrm>
        </p:spPr>
        <p:txBody>
          <a:bodyPr/>
          <a:lstStyle>
            <a:lvl1pPr>
              <a:defRPr/>
            </a:lvl1pPr>
          </a:lstStyle>
          <a:p>
            <a:endParaRPr lang="pt-BR"/>
          </a:p>
        </p:txBody>
      </p:sp>
      <p:sp>
        <p:nvSpPr>
          <p:cNvPr id="121861" name="Rectangle 5"/>
          <p:cNvSpPr>
            <a:spLocks noGrp="1" noChangeArrowheads="1"/>
          </p:cNvSpPr>
          <p:nvPr>
            <p:ph type="ftr" sz="quarter" idx="3"/>
          </p:nvPr>
        </p:nvSpPr>
        <p:spPr>
          <a:xfrm>
            <a:off x="3124200" y="6248400"/>
            <a:ext cx="2895600" cy="457200"/>
          </a:xfrm>
        </p:spPr>
        <p:txBody>
          <a:bodyPr/>
          <a:lstStyle>
            <a:lvl1pPr>
              <a:defRPr/>
            </a:lvl1pPr>
          </a:lstStyle>
          <a:p>
            <a:endParaRPr lang="pt-BR"/>
          </a:p>
        </p:txBody>
      </p:sp>
      <p:sp>
        <p:nvSpPr>
          <p:cNvPr id="121862" name="Rectangle 6"/>
          <p:cNvSpPr>
            <a:spLocks noGrp="1" noChangeArrowheads="1"/>
          </p:cNvSpPr>
          <p:nvPr>
            <p:ph type="sldNum" sz="quarter" idx="4"/>
          </p:nvPr>
        </p:nvSpPr>
        <p:spPr>
          <a:xfrm>
            <a:off x="6553200" y="6248400"/>
            <a:ext cx="1905000" cy="457200"/>
          </a:xfrm>
        </p:spPr>
        <p:txBody>
          <a:bodyPr/>
          <a:lstStyle>
            <a:lvl1pPr>
              <a:defRPr/>
            </a:lvl1pPr>
          </a:lstStyle>
          <a:p>
            <a:fld id="{53B57110-4B03-46D1-84E7-2D6A0D1DE8FF}" type="slidenum">
              <a:rPr lang="pt-BR"/>
              <a:pPr/>
              <a:t>‹nº›</a:t>
            </a:fld>
            <a:endParaRPr lang="pt-BR"/>
          </a:p>
        </p:txBody>
      </p:sp>
      <p:sp>
        <p:nvSpPr>
          <p:cNvPr id="121863"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pt-BR"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7087B490-BB09-47A0-819F-67C680F5B5EB}" type="slidenum">
              <a:rPr lang="pt-B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73838" y="304800"/>
            <a:ext cx="2001837" cy="5715000"/>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566738" y="304800"/>
            <a:ext cx="5854700" cy="571500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EE1CD29C-6B4A-4585-9F24-FDDEAFC091E9}" type="slidenum">
              <a:rPr lang="pt-B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ítulo e texto e 2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574675" y="304800"/>
            <a:ext cx="8001000" cy="1216025"/>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566738" y="1752600"/>
            <a:ext cx="3924300" cy="42672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quarter" idx="2"/>
          </p:nvPr>
        </p:nvSpPr>
        <p:spPr>
          <a:xfrm>
            <a:off x="4643438" y="1752600"/>
            <a:ext cx="3924300" cy="20574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Conteúdo 4"/>
          <p:cNvSpPr>
            <a:spLocks noGrp="1"/>
          </p:cNvSpPr>
          <p:nvPr>
            <p:ph sz="quarter" idx="3"/>
          </p:nvPr>
        </p:nvSpPr>
        <p:spPr>
          <a:xfrm>
            <a:off x="4643438" y="3962400"/>
            <a:ext cx="3924300" cy="20574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Data 5"/>
          <p:cNvSpPr>
            <a:spLocks noGrp="1"/>
          </p:cNvSpPr>
          <p:nvPr>
            <p:ph type="dt" sz="half" idx="10"/>
          </p:nvPr>
        </p:nvSpPr>
        <p:spPr>
          <a:xfrm>
            <a:off x="609600" y="6245225"/>
            <a:ext cx="1981200" cy="476250"/>
          </a:xfrm>
        </p:spPr>
        <p:txBody>
          <a:bodyPr/>
          <a:lstStyle>
            <a:lvl1pPr>
              <a:defRPr/>
            </a:lvl1pPr>
          </a:lstStyle>
          <a:p>
            <a:endParaRPr lang="pt-BR"/>
          </a:p>
        </p:txBody>
      </p:sp>
      <p:sp>
        <p:nvSpPr>
          <p:cNvPr id="7" name="Espaço Reservado para Rodapé 6"/>
          <p:cNvSpPr>
            <a:spLocks noGrp="1"/>
          </p:cNvSpPr>
          <p:nvPr>
            <p:ph type="ftr" sz="quarter" idx="11"/>
          </p:nvPr>
        </p:nvSpPr>
        <p:spPr>
          <a:xfrm>
            <a:off x="3124200" y="6245225"/>
            <a:ext cx="2895600" cy="476250"/>
          </a:xfrm>
        </p:spPr>
        <p:txBody>
          <a:bodyPr/>
          <a:lstStyle>
            <a:lvl1pPr>
              <a:defRPr/>
            </a:lvl1pPr>
          </a:lstStyle>
          <a:p>
            <a:endParaRPr lang="pt-BR"/>
          </a:p>
        </p:txBody>
      </p:sp>
      <p:sp>
        <p:nvSpPr>
          <p:cNvPr id="8" name="Espaço Reservado para Número de Slide 7"/>
          <p:cNvSpPr>
            <a:spLocks noGrp="1"/>
          </p:cNvSpPr>
          <p:nvPr>
            <p:ph type="sldNum" sz="quarter" idx="12"/>
          </p:nvPr>
        </p:nvSpPr>
        <p:spPr>
          <a:xfrm>
            <a:off x="6553200" y="6245225"/>
            <a:ext cx="1981200" cy="476250"/>
          </a:xfrm>
        </p:spPr>
        <p:txBody>
          <a:bodyPr/>
          <a:lstStyle>
            <a:lvl1pPr>
              <a:defRPr/>
            </a:lvl1pPr>
          </a:lstStyle>
          <a:p>
            <a:fld id="{4D2CAAD1-C735-49DB-8E29-A523226E5E52}" type="slidenum">
              <a:rPr lang="pt-BR"/>
              <a:pPr/>
              <a:t>‹nº›</a:t>
            </a:fld>
            <a:endParaRPr lang="pt-B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ítulo, text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574675" y="304800"/>
            <a:ext cx="8001000" cy="1216025"/>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566738" y="1752600"/>
            <a:ext cx="3924300" cy="42672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3438" y="1752600"/>
            <a:ext cx="3924300" cy="42672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a:xfrm>
            <a:off x="609600" y="6245225"/>
            <a:ext cx="1981200" cy="476250"/>
          </a:xfrm>
        </p:spPr>
        <p:txBody>
          <a:bodyPr/>
          <a:lstStyle>
            <a:lvl1pPr>
              <a:defRPr/>
            </a:lvl1pPr>
          </a:lstStyle>
          <a:p>
            <a:endParaRPr lang="pt-BR"/>
          </a:p>
        </p:txBody>
      </p:sp>
      <p:sp>
        <p:nvSpPr>
          <p:cNvPr id="6" name="Espaço Reservado para Rodapé 5"/>
          <p:cNvSpPr>
            <a:spLocks noGrp="1"/>
          </p:cNvSpPr>
          <p:nvPr>
            <p:ph type="ftr" sz="quarter" idx="11"/>
          </p:nvPr>
        </p:nvSpPr>
        <p:spPr>
          <a:xfrm>
            <a:off x="3124200" y="6245225"/>
            <a:ext cx="2895600" cy="476250"/>
          </a:xfrm>
        </p:spPr>
        <p:txBody>
          <a:bodyPr/>
          <a:lstStyle>
            <a:lvl1pPr>
              <a:defRPr/>
            </a:lvl1pPr>
          </a:lstStyle>
          <a:p>
            <a:endParaRPr lang="pt-BR"/>
          </a:p>
        </p:txBody>
      </p:sp>
      <p:sp>
        <p:nvSpPr>
          <p:cNvPr id="7" name="Espaço Reservado para Número de Slide 6"/>
          <p:cNvSpPr>
            <a:spLocks noGrp="1"/>
          </p:cNvSpPr>
          <p:nvPr>
            <p:ph type="sldNum" sz="quarter" idx="12"/>
          </p:nvPr>
        </p:nvSpPr>
        <p:spPr>
          <a:xfrm>
            <a:off x="6553200" y="6245225"/>
            <a:ext cx="1981200" cy="476250"/>
          </a:xfrm>
        </p:spPr>
        <p:txBody>
          <a:bodyPr/>
          <a:lstStyle>
            <a:lvl1pPr>
              <a:defRPr/>
            </a:lvl1pPr>
          </a:lstStyle>
          <a:p>
            <a:fld id="{082F1521-F877-4421-8D47-9F81B9368249}" type="slidenum">
              <a:rPr lang="pt-B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09B28BE8-846F-436E-A51D-350C1B70948F}" type="slidenum">
              <a:rPr lang="pt-B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F78580AB-3DB5-467B-AF09-93F224B36571}" type="slidenum">
              <a:rPr lang="pt-B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75075D21-DE7B-4184-A568-AF667B4A35AE}" type="slidenum">
              <a:rPr lang="pt-B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endParaRPr lang="pt-BR"/>
          </a:p>
        </p:txBody>
      </p:sp>
      <p:sp>
        <p:nvSpPr>
          <p:cNvPr id="8" name="Espaço Reservado para Rodapé 7"/>
          <p:cNvSpPr>
            <a:spLocks noGrp="1"/>
          </p:cNvSpPr>
          <p:nvPr>
            <p:ph type="ftr" sz="quarter" idx="11"/>
          </p:nvPr>
        </p:nvSpPr>
        <p:spPr/>
        <p:txBody>
          <a:bodyPr/>
          <a:lstStyle>
            <a:lvl1pPr>
              <a:defRPr/>
            </a:lvl1pPr>
          </a:lstStyle>
          <a:p>
            <a:endParaRPr lang="pt-BR"/>
          </a:p>
        </p:txBody>
      </p:sp>
      <p:sp>
        <p:nvSpPr>
          <p:cNvPr id="9" name="Espaço Reservado para Número de Slide 8"/>
          <p:cNvSpPr>
            <a:spLocks noGrp="1"/>
          </p:cNvSpPr>
          <p:nvPr>
            <p:ph type="sldNum" sz="quarter" idx="12"/>
          </p:nvPr>
        </p:nvSpPr>
        <p:spPr/>
        <p:txBody>
          <a:bodyPr/>
          <a:lstStyle>
            <a:lvl1pPr>
              <a:defRPr/>
            </a:lvl1pPr>
          </a:lstStyle>
          <a:p>
            <a:fld id="{CEEB9143-2770-4497-889B-05DC221D60F9}" type="slidenum">
              <a:rPr lang="pt-B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lvl1pPr>
              <a:defRPr/>
            </a:lvl1pPr>
          </a:lstStyle>
          <a:p>
            <a:endParaRPr lang="pt-BR"/>
          </a:p>
        </p:txBody>
      </p:sp>
      <p:sp>
        <p:nvSpPr>
          <p:cNvPr id="4" name="Espaço Reservado para Rodapé 3"/>
          <p:cNvSpPr>
            <a:spLocks noGrp="1"/>
          </p:cNvSpPr>
          <p:nvPr>
            <p:ph type="ftr" sz="quarter" idx="11"/>
          </p:nvPr>
        </p:nvSpPr>
        <p:spPr/>
        <p:txBody>
          <a:bodyPr/>
          <a:lstStyle>
            <a:lvl1pPr>
              <a:defRPr/>
            </a:lvl1pPr>
          </a:lstStyle>
          <a:p>
            <a:endParaRPr lang="pt-BR"/>
          </a:p>
        </p:txBody>
      </p:sp>
      <p:sp>
        <p:nvSpPr>
          <p:cNvPr id="5" name="Espaço Reservado para Número de Slide 4"/>
          <p:cNvSpPr>
            <a:spLocks noGrp="1"/>
          </p:cNvSpPr>
          <p:nvPr>
            <p:ph type="sldNum" sz="quarter" idx="12"/>
          </p:nvPr>
        </p:nvSpPr>
        <p:spPr/>
        <p:txBody>
          <a:bodyPr/>
          <a:lstStyle>
            <a:lvl1pPr>
              <a:defRPr/>
            </a:lvl1pPr>
          </a:lstStyle>
          <a:p>
            <a:fld id="{D55009DC-0003-4F21-B3ED-4036FD586D5C}" type="slidenum">
              <a:rPr lang="pt-B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endParaRPr lang="pt-BR"/>
          </a:p>
        </p:txBody>
      </p:sp>
      <p:sp>
        <p:nvSpPr>
          <p:cNvPr id="3" name="Espaço Reservado para Rodapé 2"/>
          <p:cNvSpPr>
            <a:spLocks noGrp="1"/>
          </p:cNvSpPr>
          <p:nvPr>
            <p:ph type="ftr" sz="quarter" idx="11"/>
          </p:nvPr>
        </p:nvSpPr>
        <p:spPr/>
        <p:txBody>
          <a:bodyPr/>
          <a:lstStyle>
            <a:lvl1pPr>
              <a:defRPr/>
            </a:lvl1pPr>
          </a:lstStyle>
          <a:p>
            <a:endParaRPr lang="pt-BR"/>
          </a:p>
        </p:txBody>
      </p:sp>
      <p:sp>
        <p:nvSpPr>
          <p:cNvPr id="4" name="Espaço Reservado para Número de Slide 3"/>
          <p:cNvSpPr>
            <a:spLocks noGrp="1"/>
          </p:cNvSpPr>
          <p:nvPr>
            <p:ph type="sldNum" sz="quarter" idx="12"/>
          </p:nvPr>
        </p:nvSpPr>
        <p:spPr/>
        <p:txBody>
          <a:bodyPr/>
          <a:lstStyle>
            <a:lvl1pPr>
              <a:defRPr/>
            </a:lvl1pPr>
          </a:lstStyle>
          <a:p>
            <a:fld id="{0C420480-0F12-4881-AE7B-C4993CEE5DAF}" type="slidenum">
              <a:rPr lang="pt-B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A731C8D1-4EC9-4B7C-A03D-A14D0B7C2BDA}" type="slidenum">
              <a:rPr lang="pt-B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861A8A23-7AF0-46E6-822E-10DCF20D924D}" type="slidenum">
              <a:rPr lang="pt-B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pt-BR" smtClean="0"/>
              <a:t>Clique para editar o estilo do título mestre</a:t>
            </a:r>
          </a:p>
        </p:txBody>
      </p:sp>
      <p:sp>
        <p:nvSpPr>
          <p:cNvPr id="120835"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2083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pt-BR" sz="2400">
              <a:latin typeface="Times New Roman" pitchFamily="18" charset="0"/>
            </a:endParaRPr>
          </a:p>
        </p:txBody>
      </p:sp>
      <p:sp>
        <p:nvSpPr>
          <p:cNvPr id="12083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pt-BR"/>
          </a:p>
        </p:txBody>
      </p:sp>
      <p:sp>
        <p:nvSpPr>
          <p:cNvPr id="12083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pt-BR"/>
          </a:p>
        </p:txBody>
      </p:sp>
      <p:sp>
        <p:nvSpPr>
          <p:cNvPr id="12083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endParaRPr lang="pt-BR"/>
          </a:p>
        </p:txBody>
      </p:sp>
      <p:sp>
        <p:nvSpPr>
          <p:cNvPr id="12084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5D40DE6F-DFDA-4575-BE6D-C3E3B747784B}" type="slidenum">
              <a:rPr lang="pt-BR"/>
              <a:pPr/>
              <a:t>‹nº›</a:t>
            </a:fld>
            <a:endParaRPr lang="pt-BR"/>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defRPr>
      </a:lvl2pPr>
      <a:lvl3pPr algn="l" rtl="0" fontAlgn="base">
        <a:spcBef>
          <a:spcPct val="0"/>
        </a:spcBef>
        <a:spcAft>
          <a:spcPct val="0"/>
        </a:spcAft>
        <a:defRPr sz="3800">
          <a:solidFill>
            <a:schemeClr val="tx2"/>
          </a:solidFill>
          <a:latin typeface="Verdana" pitchFamily="34" charset="0"/>
        </a:defRPr>
      </a:lvl3pPr>
      <a:lvl4pPr algn="l" rtl="0" fontAlgn="base">
        <a:spcBef>
          <a:spcPct val="0"/>
        </a:spcBef>
        <a:spcAft>
          <a:spcPct val="0"/>
        </a:spcAft>
        <a:defRPr sz="3800">
          <a:solidFill>
            <a:schemeClr val="tx2"/>
          </a:solidFill>
          <a:latin typeface="Verdana" pitchFamily="34" charset="0"/>
        </a:defRPr>
      </a:lvl4pPr>
      <a:lvl5pPr algn="l" rtl="0" fontAlgn="base">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ctr"/>
            <a:r>
              <a:rPr lang="pt-BR" b="1">
                <a:latin typeface="Arial" charset="0"/>
              </a:rPr>
              <a:t>PRIMEIRA GUERRA MUNDIAL</a:t>
            </a:r>
            <a:br>
              <a:rPr lang="pt-BR" b="1">
                <a:latin typeface="Arial" charset="0"/>
              </a:rPr>
            </a:br>
            <a:r>
              <a:rPr lang="pt-BR" b="1">
                <a:latin typeface="Arial" charset="0"/>
              </a:rPr>
              <a:t>(1914-1918)</a:t>
            </a:r>
          </a:p>
        </p:txBody>
      </p:sp>
      <p:sp>
        <p:nvSpPr>
          <p:cNvPr id="2051" name="Rectangle 3"/>
          <p:cNvSpPr>
            <a:spLocks noGrp="1" noChangeArrowheads="1"/>
          </p:cNvSpPr>
          <p:nvPr>
            <p:ph type="subTitle" idx="1"/>
          </p:nvPr>
        </p:nvSpPr>
        <p:spPr>
          <a:xfrm>
            <a:off x="755650" y="2924175"/>
            <a:ext cx="7731125" cy="2736850"/>
          </a:xfrm>
        </p:spPr>
        <p:txBody>
          <a:bodyPr/>
          <a:lstStyle/>
          <a:p>
            <a:pPr algn="ctr"/>
            <a:r>
              <a:rPr lang="pt-BR" sz="2200">
                <a:latin typeface="Arial" charset="0"/>
              </a:rPr>
              <a:t>O final do século XIX e a primeira década do século XX  a Europa se destaca pela </a:t>
            </a:r>
            <a:r>
              <a:rPr lang="pt-BR" sz="2200">
                <a:solidFill>
                  <a:schemeClr val="accent2"/>
                </a:solidFill>
                <a:latin typeface="Arial" charset="0"/>
              </a:rPr>
              <a:t>invenção do cinema e da máquina fotográfica e tendo como definida como “Belle Époque”, assim as potências desse continente também procuravam se organizar dentro de um espírito de “paz armada”.</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endParaRPr lang="pt-BR"/>
          </a:p>
        </p:txBody>
      </p:sp>
      <p:sp>
        <p:nvSpPr>
          <p:cNvPr id="145411" name="Rectangle 3"/>
          <p:cNvSpPr>
            <a:spLocks noGrp="1" noChangeArrowheads="1"/>
          </p:cNvSpPr>
          <p:nvPr>
            <p:ph type="body" idx="1"/>
          </p:nvPr>
        </p:nvSpPr>
        <p:spPr/>
        <p:txBody>
          <a:bodyPr/>
          <a:lstStyle/>
          <a:p>
            <a:pPr algn="ctr">
              <a:buFont typeface="Wingdings" pitchFamily="2" charset="2"/>
              <a:buNone/>
            </a:pPr>
            <a:r>
              <a:rPr lang="pt-BR"/>
              <a:t>Dois dia depois a Rússia aliada ao Estado sérvio, declara guerra a Áustria, que por sua vez tem como aliada a Alemanha. A Rússia vai ter o apoio da Inglaterra e da França, eclodindo a </a:t>
            </a:r>
            <a:r>
              <a:rPr lang="pt-BR">
                <a:solidFill>
                  <a:schemeClr val="accent2"/>
                </a:solidFill>
              </a:rPr>
              <a:t>PRIMEIRA GUERRA MUNDIAL</a:t>
            </a:r>
            <a:r>
              <a:rPr lang="pt-B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endParaRPr lang="pt-BR"/>
          </a:p>
        </p:txBody>
      </p:sp>
      <p:sp>
        <p:nvSpPr>
          <p:cNvPr id="146435" name="Rectangle 3"/>
          <p:cNvSpPr>
            <a:spLocks noGrp="1" noChangeArrowheads="1"/>
          </p:cNvSpPr>
          <p:nvPr>
            <p:ph type="body" idx="1"/>
          </p:nvPr>
        </p:nvSpPr>
        <p:spPr>
          <a:xfrm>
            <a:off x="611188" y="188913"/>
            <a:ext cx="7956550" cy="6119812"/>
          </a:xfrm>
        </p:spPr>
        <p:txBody>
          <a:bodyPr/>
          <a:lstStyle/>
          <a:p>
            <a:pPr algn="ctr">
              <a:buFont typeface="Wingdings" pitchFamily="2" charset="2"/>
              <a:buNone/>
            </a:pPr>
            <a:r>
              <a:rPr lang="pt-BR"/>
              <a:t>A tecnologia militar desenvolvida na I Guerra Mundial inaugurou os diferentes recursos bélicos.</a:t>
            </a:r>
          </a:p>
          <a:p>
            <a:pPr algn="ctr">
              <a:buFont typeface="Wingdings" pitchFamily="2" charset="2"/>
              <a:buNone/>
            </a:pPr>
            <a:r>
              <a:rPr lang="pt-BR"/>
              <a:t>O início do conflito foi caracterizado pela guerra de trincheira.</a:t>
            </a:r>
          </a:p>
          <a:p>
            <a:pPr algn="ctr">
              <a:buFont typeface="Wingdings" pitchFamily="2" charset="2"/>
              <a:buNone/>
            </a:pPr>
            <a:r>
              <a:rPr lang="pt-BR"/>
              <a:t>O governo italiano que no início do conflito estava aliada a Tríplice Aliança, permaneceu neutro e na metade do conflito se aliou a Tríplice Entente em troca da promessa de colônias alemães ao final do confronto.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endParaRPr lang="pt-BR"/>
          </a:p>
        </p:txBody>
      </p:sp>
      <p:sp>
        <p:nvSpPr>
          <p:cNvPr id="150531" name="Rectangle 3"/>
          <p:cNvSpPr>
            <a:spLocks noGrp="1" noChangeArrowheads="1"/>
          </p:cNvSpPr>
          <p:nvPr>
            <p:ph type="body" idx="1"/>
          </p:nvPr>
        </p:nvSpPr>
        <p:spPr>
          <a:xfrm>
            <a:off x="468313" y="765175"/>
            <a:ext cx="8027987" cy="5759450"/>
          </a:xfrm>
        </p:spPr>
        <p:txBody>
          <a:bodyPr/>
          <a:lstStyle/>
          <a:p>
            <a:pPr algn="ctr">
              <a:lnSpc>
                <a:spcPct val="90000"/>
              </a:lnSpc>
              <a:buFont typeface="Wingdings" pitchFamily="2" charset="2"/>
              <a:buNone/>
            </a:pPr>
            <a:r>
              <a:rPr lang="pt-BR" sz="2400"/>
              <a:t>O navio inglês Lusitânia, com tripulação norte-americana a bordo, foi afundado em abril de 1917, por um submarino alemão, provocando a entrada dos Estados Unidos no conflito, aliado a Tríplice Entente.</a:t>
            </a:r>
          </a:p>
          <a:p>
            <a:pPr algn="ctr">
              <a:lnSpc>
                <a:spcPct val="90000"/>
              </a:lnSpc>
              <a:buFont typeface="Wingdings" pitchFamily="2" charset="2"/>
              <a:buNone/>
            </a:pPr>
            <a:r>
              <a:rPr lang="pt-BR" sz="2400"/>
              <a:t>Em 1917, a Rússia sai da guerra, após a revolução, liderada por Lênin e assinou o Tratado de Brest-Litovsky, um acordo de paz com a Alemanha, se retirando em março de 1918.</a:t>
            </a:r>
          </a:p>
          <a:p>
            <a:pPr algn="ctr">
              <a:lnSpc>
                <a:spcPct val="90000"/>
              </a:lnSpc>
              <a:buFont typeface="Wingdings" pitchFamily="2" charset="2"/>
              <a:buNone/>
            </a:pPr>
            <a:r>
              <a:rPr lang="pt-BR" sz="2400"/>
              <a:t>A entrada dos Estados Unidos fortaleceu a Tríplice entente, rendendo as tropas alemães que assinaram o pedido armistício em 11 de novembro de 1918.</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2580" name="Picture 4"/>
          <p:cNvPicPr>
            <a:picLocks noChangeAspect="1" noChangeArrowheads="1"/>
          </p:cNvPicPr>
          <p:nvPr>
            <p:ph idx="1"/>
          </p:nvPr>
        </p:nvPicPr>
        <p:blipFill>
          <a:blip r:embed="rId2" cstate="print">
            <a:lum bright="70000" contrast="-70000"/>
          </a:blip>
          <a:srcRect/>
          <a:stretch>
            <a:fillRect/>
          </a:stretch>
        </p:blipFill>
        <p:spPr>
          <a:xfrm>
            <a:off x="0" y="981075"/>
            <a:ext cx="9144000" cy="4525963"/>
          </a:xfrm>
          <a:noFill/>
          <a:ln/>
        </p:spPr>
      </p:pic>
      <p:sp>
        <p:nvSpPr>
          <p:cNvPr id="152581" name="Rectangle 5"/>
          <p:cNvSpPr>
            <a:spLocks noGrp="1" noChangeArrowheads="1"/>
          </p:cNvSpPr>
          <p:nvPr>
            <p:ph type="title"/>
          </p:nvPr>
        </p:nvSpPr>
        <p:spPr>
          <a:xfrm>
            <a:off x="323850" y="476250"/>
            <a:ext cx="8251825" cy="5976938"/>
          </a:xfrm>
        </p:spPr>
        <p:txBody>
          <a:bodyPr/>
          <a:lstStyle/>
          <a:p>
            <a:pPr algn="ctr"/>
            <a:r>
              <a:rPr lang="pt-BR" sz="2400"/>
              <a:t>Com o término do conflito, o presidente dos Estados Unidos, Woodrow Wilson, apresentou uma proposta de paz honrosa onde não houvesse vencedores e nem vencidos, definida como “14  Pontos de Wilson”.</a:t>
            </a:r>
            <a:br>
              <a:rPr lang="pt-BR" sz="2400"/>
            </a:br>
            <a:r>
              <a:rPr lang="pt-BR" sz="2400"/>
              <a:t>Em 28 de julho de 1919, a Alemanha foi obrigada a assinar o Tratado de Versalhes, arcando com as despesas da guerra, a devolução da Álcia-Lorena a França, a perda das colônias afro-asiáticas para os países da Tríplice Entente, a proibição de armamentos e a desmilitarização do país.</a:t>
            </a:r>
            <a:br>
              <a:rPr lang="pt-BR" sz="2400"/>
            </a:br>
            <a:r>
              <a:rPr lang="pt-BR" sz="2400"/>
              <a:t>Os Estados Unidos emergiram numa superpotência econômica, resultado de parte do lucro investido na guerra. </a:t>
            </a:r>
            <a:br>
              <a:rPr lang="pt-BR" sz="2400"/>
            </a:br>
            <a:endParaRPr lang="pt-B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2580"/>
                                        </p:tgtEl>
                                        <p:attrNameLst>
                                          <p:attrName>style.visibility</p:attrName>
                                        </p:attrNameLst>
                                      </p:cBhvr>
                                      <p:to>
                                        <p:strVal val="visible"/>
                                      </p:to>
                                    </p:set>
                                    <p:anim calcmode="lin" valueType="num">
                                      <p:cBhvr additive="base">
                                        <p:cTn id="7" dur="500" fill="hold"/>
                                        <p:tgtEl>
                                          <p:spTgt spid="152580"/>
                                        </p:tgtEl>
                                        <p:attrNameLst>
                                          <p:attrName>ppt_x</p:attrName>
                                        </p:attrNameLst>
                                      </p:cBhvr>
                                      <p:tavLst>
                                        <p:tav tm="0">
                                          <p:val>
                                            <p:strVal val="#ppt_x"/>
                                          </p:val>
                                        </p:tav>
                                        <p:tav tm="100000">
                                          <p:val>
                                            <p:strVal val="#ppt_x"/>
                                          </p:val>
                                        </p:tav>
                                      </p:tavLst>
                                    </p:anim>
                                    <p:anim calcmode="lin" valueType="num">
                                      <p:cBhvr additive="base">
                                        <p:cTn id="8" dur="500" fill="hold"/>
                                        <p:tgtEl>
                                          <p:spTgt spid="1525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6" name="Rectangle 6"/>
          <p:cNvSpPr>
            <a:spLocks noGrp="1" noChangeArrowheads="1"/>
          </p:cNvSpPr>
          <p:nvPr>
            <p:ph type="title"/>
          </p:nvPr>
        </p:nvSpPr>
        <p:spPr>
          <a:xfrm>
            <a:off x="539750" y="5084763"/>
            <a:ext cx="8001000" cy="1216025"/>
          </a:xfrm>
        </p:spPr>
        <p:txBody>
          <a:bodyPr/>
          <a:lstStyle/>
          <a:p>
            <a:r>
              <a:rPr lang="pt-BR" sz="2800" b="1">
                <a:solidFill>
                  <a:schemeClr val="accent2"/>
                </a:solidFill>
                <a:latin typeface="Arial" charset="0"/>
              </a:rPr>
              <a:t>1882 = </a:t>
            </a:r>
            <a:r>
              <a:rPr lang="pt-BR" sz="2800">
                <a:solidFill>
                  <a:schemeClr val="accent2"/>
                </a:solidFill>
                <a:latin typeface="Arial" charset="0"/>
              </a:rPr>
              <a:t>Formação da Tríplice Aliança (Alemanha, Itália e Áustria).</a:t>
            </a:r>
            <a:br>
              <a:rPr lang="pt-BR" sz="2800">
                <a:solidFill>
                  <a:schemeClr val="accent2"/>
                </a:solidFill>
                <a:latin typeface="Arial" charset="0"/>
              </a:rPr>
            </a:br>
            <a:r>
              <a:rPr lang="pt-BR" sz="2800" b="1">
                <a:solidFill>
                  <a:schemeClr val="accent2"/>
                </a:solidFill>
                <a:latin typeface="Arial" charset="0"/>
              </a:rPr>
              <a:t>1907 = </a:t>
            </a:r>
            <a:r>
              <a:rPr lang="pt-BR" sz="2800">
                <a:solidFill>
                  <a:schemeClr val="accent2"/>
                </a:solidFill>
                <a:latin typeface="Arial" charset="0"/>
              </a:rPr>
              <a:t>Formação da Tríplice Entente (Inglaterra, França e Rússia).</a:t>
            </a:r>
            <a:br>
              <a:rPr lang="pt-BR" sz="2800">
                <a:solidFill>
                  <a:schemeClr val="accent2"/>
                </a:solidFill>
                <a:latin typeface="Arial" charset="0"/>
              </a:rPr>
            </a:br>
            <a:r>
              <a:rPr lang="pt-BR" sz="2800" b="1">
                <a:solidFill>
                  <a:schemeClr val="accent2"/>
                </a:solidFill>
                <a:latin typeface="Arial" charset="0"/>
              </a:rPr>
              <a:t>1914 = </a:t>
            </a:r>
            <a:r>
              <a:rPr lang="pt-BR" sz="2800">
                <a:solidFill>
                  <a:schemeClr val="accent2"/>
                </a:solidFill>
                <a:latin typeface="Arial" charset="0"/>
              </a:rPr>
              <a:t>Eclosão da Primeira Guerra.</a:t>
            </a:r>
            <a:br>
              <a:rPr lang="pt-BR" sz="2800">
                <a:solidFill>
                  <a:schemeClr val="accent2"/>
                </a:solidFill>
                <a:latin typeface="Arial" charset="0"/>
              </a:rPr>
            </a:br>
            <a:r>
              <a:rPr lang="pt-BR" sz="2800" b="1">
                <a:solidFill>
                  <a:schemeClr val="accent2"/>
                </a:solidFill>
                <a:latin typeface="Arial" charset="0"/>
              </a:rPr>
              <a:t>1917 = </a:t>
            </a:r>
            <a:r>
              <a:rPr lang="pt-BR" sz="2800">
                <a:solidFill>
                  <a:schemeClr val="accent2"/>
                </a:solidFill>
                <a:latin typeface="Arial" charset="0"/>
              </a:rPr>
              <a:t>Entrada dos EUA (Estados Unidos da América) e saída da Rússia na Guerra.</a:t>
            </a:r>
            <a:br>
              <a:rPr lang="pt-BR" sz="2800">
                <a:solidFill>
                  <a:schemeClr val="accent2"/>
                </a:solidFill>
                <a:latin typeface="Arial" charset="0"/>
              </a:rPr>
            </a:br>
            <a:r>
              <a:rPr lang="pt-BR" sz="2800" b="1">
                <a:solidFill>
                  <a:schemeClr val="accent2"/>
                </a:solidFill>
                <a:latin typeface="Arial" charset="0"/>
              </a:rPr>
              <a:t>1918 = </a:t>
            </a:r>
            <a:r>
              <a:rPr lang="pt-BR" sz="2800">
                <a:solidFill>
                  <a:schemeClr val="accent2"/>
                </a:solidFill>
                <a:latin typeface="Arial" charset="0"/>
              </a:rPr>
              <a:t>Rendição Alemã.</a:t>
            </a:r>
            <a:br>
              <a:rPr lang="pt-BR" sz="2800">
                <a:solidFill>
                  <a:schemeClr val="accent2"/>
                </a:solidFill>
                <a:latin typeface="Arial" charset="0"/>
              </a:rPr>
            </a:br>
            <a:r>
              <a:rPr lang="pt-BR" sz="2800" b="1">
                <a:solidFill>
                  <a:schemeClr val="accent2"/>
                </a:solidFill>
                <a:latin typeface="Arial" charset="0"/>
              </a:rPr>
              <a:t>1919 = </a:t>
            </a:r>
            <a:r>
              <a:rPr lang="pt-BR" sz="2800">
                <a:solidFill>
                  <a:schemeClr val="accent2"/>
                </a:solidFill>
                <a:latin typeface="Arial" charset="0"/>
              </a:rPr>
              <a:t>Tratado de Versalhes.</a:t>
            </a:r>
            <a:r>
              <a:rPr lang="pt-BR" sz="2000">
                <a:solidFill>
                  <a:schemeClr val="accent2"/>
                </a:solidFill>
                <a:latin typeface="Arial" charset="0"/>
              </a:rPr>
              <a:t/>
            </a:r>
            <a:br>
              <a:rPr lang="pt-BR" sz="2000">
                <a:solidFill>
                  <a:schemeClr val="accent2"/>
                </a:solidFill>
                <a:latin typeface="Arial" charset="0"/>
              </a:rPr>
            </a:br>
            <a:endParaRPr lang="pt-BR" sz="2000" b="1">
              <a:solidFill>
                <a:schemeClr val="accent2"/>
              </a:solidFill>
              <a:latin typeface="Arial" charset="0"/>
            </a:endParaRPr>
          </a:p>
        </p:txBody>
      </p:sp>
      <p:pic>
        <p:nvPicPr>
          <p:cNvPr id="122887" name="Picture 7"/>
          <p:cNvPicPr>
            <a:picLocks noChangeAspect="1" noChangeArrowheads="1"/>
          </p:cNvPicPr>
          <p:nvPr>
            <p:ph idx="1"/>
          </p:nvPr>
        </p:nvPicPr>
        <p:blipFill>
          <a:blip r:embed="rId2" cstate="print"/>
          <a:srcRect/>
          <a:stretch>
            <a:fillRect/>
          </a:stretch>
        </p:blipFill>
        <p:spPr>
          <a:xfrm>
            <a:off x="5508625" y="260350"/>
            <a:ext cx="3157538" cy="1598613"/>
          </a:xfrm>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algn="ctr"/>
            <a:r>
              <a:rPr lang="pt-BR" b="1">
                <a:latin typeface="Arial" charset="0"/>
              </a:rPr>
              <a:t>ANTECEDENTES DO CONFLITO</a:t>
            </a:r>
          </a:p>
        </p:txBody>
      </p:sp>
      <p:sp>
        <p:nvSpPr>
          <p:cNvPr id="125955" name="Rectangle 3"/>
          <p:cNvSpPr>
            <a:spLocks noGrp="1" noChangeArrowheads="1"/>
          </p:cNvSpPr>
          <p:nvPr>
            <p:ph type="body" idx="1"/>
          </p:nvPr>
        </p:nvSpPr>
        <p:spPr/>
        <p:txBody>
          <a:bodyPr/>
          <a:lstStyle/>
          <a:p>
            <a:pPr algn="ctr">
              <a:lnSpc>
                <a:spcPct val="80000"/>
              </a:lnSpc>
              <a:buFont typeface="Wingdings" pitchFamily="2" charset="2"/>
              <a:buNone/>
            </a:pPr>
            <a:r>
              <a:rPr lang="pt-BR" sz="2000">
                <a:solidFill>
                  <a:srgbClr val="008000"/>
                </a:solidFill>
                <a:latin typeface="Arial" charset="0"/>
              </a:rPr>
              <a:t>A partir do avanço das máquinas a vapor e por novas fontes de energia, exigiu das nações européias a abertura de novos mercados consumidores e fornecedores de matérias-primas para a produção industrial em franco crescimento.</a:t>
            </a:r>
          </a:p>
          <a:p>
            <a:pPr algn="ctr">
              <a:lnSpc>
                <a:spcPct val="80000"/>
              </a:lnSpc>
              <a:buFont typeface="Wingdings" pitchFamily="2" charset="2"/>
              <a:buNone/>
            </a:pPr>
            <a:r>
              <a:rPr lang="pt-BR" sz="2000">
                <a:latin typeface="Arial" charset="0"/>
              </a:rPr>
              <a:t>Com este crescimento no mercado externo, propiciou a necessidade de se promover a exportação dos capitais excedentes disponíveis nas áreas industrializadas para regiões onde pudessem promover o fortalecimento das potências capitalistas em expansão.</a:t>
            </a:r>
          </a:p>
          <a:p>
            <a:pPr algn="ctr">
              <a:lnSpc>
                <a:spcPct val="80000"/>
              </a:lnSpc>
              <a:buFont typeface="Wingdings" pitchFamily="2" charset="2"/>
              <a:buNone/>
            </a:pPr>
            <a:r>
              <a:rPr lang="pt-BR" sz="2000" u="sng">
                <a:solidFill>
                  <a:schemeClr val="accent2"/>
                </a:solidFill>
                <a:latin typeface="Arial" charset="0"/>
              </a:rPr>
              <a:t>Na metade do século XIX as potência européias passaram por uma crise de superprodução fabril, estimulando a disputa de mercados e definindo a competição imperialista sobre as área periférica do capitalismo.</a:t>
            </a:r>
          </a:p>
          <a:p>
            <a:pPr algn="ctr">
              <a:lnSpc>
                <a:spcPct val="80000"/>
              </a:lnSpc>
              <a:buFont typeface="Wingdings" pitchFamily="2" charset="2"/>
              <a:buNone/>
            </a:pPr>
            <a:r>
              <a:rPr lang="pt-BR" sz="2000">
                <a:solidFill>
                  <a:schemeClr val="accent2"/>
                </a:solidFill>
                <a:latin typeface="Arial" charset="0"/>
              </a:rPr>
              <a:t>Assim podemos destacar a partilha do continente africano definida pelas potências européias durante a Conferência de Berlim de 1885, onde iniciou a disputa.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flipV="1">
            <a:off x="8388350" y="234950"/>
            <a:ext cx="187325" cy="69850"/>
          </a:xfrm>
        </p:spPr>
        <p:txBody>
          <a:bodyPr/>
          <a:lstStyle/>
          <a:p>
            <a:endParaRPr lang="pt-BR" sz="3400"/>
          </a:p>
        </p:txBody>
      </p:sp>
      <p:sp>
        <p:nvSpPr>
          <p:cNvPr id="126979" name="Rectangle 3"/>
          <p:cNvSpPr>
            <a:spLocks noGrp="1" noChangeArrowheads="1"/>
          </p:cNvSpPr>
          <p:nvPr>
            <p:ph type="body" idx="1"/>
          </p:nvPr>
        </p:nvSpPr>
        <p:spPr>
          <a:xfrm>
            <a:off x="684213" y="1773238"/>
            <a:ext cx="7856537" cy="4176712"/>
          </a:xfrm>
        </p:spPr>
        <p:txBody>
          <a:bodyPr/>
          <a:lstStyle/>
          <a:p>
            <a:pPr algn="ctr">
              <a:lnSpc>
                <a:spcPct val="90000"/>
              </a:lnSpc>
              <a:buFont typeface="Wingdings" pitchFamily="2" charset="2"/>
              <a:buNone/>
            </a:pPr>
            <a:r>
              <a:rPr lang="pt-BR" sz="2400">
                <a:latin typeface="Arial" charset="0"/>
              </a:rPr>
              <a:t>A essa nova realidade que surgia, apontava os limites da expansão do mundo liberal capitalista, a partir dessa rivalidade, as potências européias que possuíam pontos convergentes na disputa imperialista procuravam se aproximar para a formação de sistemas de alianças. Os sistemas de alianças tinham como objetivo a garantia de defesa militar mútua entre os membro de acordo, já em </a:t>
            </a:r>
            <a:r>
              <a:rPr lang="pt-BR" sz="2400">
                <a:solidFill>
                  <a:schemeClr val="accent2"/>
                </a:solidFill>
                <a:latin typeface="Arial" charset="0"/>
              </a:rPr>
              <a:t>1882, Alemanha, Itália e Áustria organizaram o pacto militar da Tríplice Aliança; já a Inglaterra, França e Rússia em 1907, organizaram o pacto militar da Tríplice Entente.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007" name="Picture 7"/>
          <p:cNvPicPr>
            <a:picLocks noChangeAspect="1" noChangeArrowheads="1"/>
          </p:cNvPicPr>
          <p:nvPr>
            <p:ph type="title"/>
          </p:nvPr>
        </p:nvPicPr>
        <p:blipFill>
          <a:blip r:embed="rId2" cstate="print"/>
          <a:srcRect/>
          <a:stretch>
            <a:fillRect/>
          </a:stretch>
        </p:blipFill>
        <p:spPr>
          <a:xfrm>
            <a:off x="900113" y="115888"/>
            <a:ext cx="2373312" cy="2230437"/>
          </a:xfrm>
          <a:noFill/>
          <a:ln/>
        </p:spPr>
      </p:pic>
      <p:sp>
        <p:nvSpPr>
          <p:cNvPr id="128003" name="Rectangle 3"/>
          <p:cNvSpPr>
            <a:spLocks noGrp="1" noChangeArrowheads="1"/>
          </p:cNvSpPr>
          <p:nvPr>
            <p:ph type="body" sz="half" idx="1"/>
          </p:nvPr>
        </p:nvSpPr>
        <p:spPr>
          <a:xfrm>
            <a:off x="566738" y="1752600"/>
            <a:ext cx="8037512" cy="4267200"/>
          </a:xfrm>
        </p:spPr>
        <p:txBody>
          <a:bodyPr/>
          <a:lstStyle/>
          <a:p>
            <a:pPr algn="ctr">
              <a:lnSpc>
                <a:spcPct val="80000"/>
              </a:lnSpc>
              <a:buFont typeface="Wingdings" pitchFamily="2" charset="2"/>
              <a:buNone/>
            </a:pPr>
            <a:endParaRPr lang="pt-BR" sz="1200">
              <a:latin typeface="Arial" charset="0"/>
            </a:endParaRPr>
          </a:p>
          <a:p>
            <a:pPr algn="ctr">
              <a:lnSpc>
                <a:spcPct val="80000"/>
              </a:lnSpc>
              <a:buFont typeface="Wingdings" pitchFamily="2" charset="2"/>
              <a:buNone/>
            </a:pPr>
            <a:endParaRPr lang="pt-BR" sz="1200">
              <a:latin typeface="Arial" charset="0"/>
            </a:endParaRPr>
          </a:p>
          <a:p>
            <a:pPr algn="ctr">
              <a:lnSpc>
                <a:spcPct val="80000"/>
              </a:lnSpc>
              <a:buFont typeface="Wingdings" pitchFamily="2" charset="2"/>
              <a:buNone/>
            </a:pPr>
            <a:endParaRPr lang="pt-BR" sz="1200">
              <a:latin typeface="Arial" charset="0"/>
            </a:endParaRPr>
          </a:p>
          <a:p>
            <a:pPr algn="ctr">
              <a:lnSpc>
                <a:spcPct val="80000"/>
              </a:lnSpc>
              <a:buFont typeface="Wingdings" pitchFamily="2" charset="2"/>
              <a:buNone/>
            </a:pPr>
            <a:endParaRPr lang="pt-BR" sz="1200">
              <a:latin typeface="Arial" charset="0"/>
            </a:endParaRPr>
          </a:p>
          <a:p>
            <a:pPr algn="ctr">
              <a:lnSpc>
                <a:spcPct val="80000"/>
              </a:lnSpc>
              <a:buFont typeface="Wingdings" pitchFamily="2" charset="2"/>
              <a:buNone/>
            </a:pPr>
            <a:r>
              <a:rPr lang="pt-BR" sz="2000">
                <a:latin typeface="Arial" charset="0"/>
              </a:rPr>
              <a:t>A constituição desses países em suas respectivas alianças definiu-se em função de uma variada gama de motivações. A tradicional potência européia, a Inglaterra sente-se prejudicada com a ascensão do emergente parque industrial alemão. </a:t>
            </a:r>
            <a:r>
              <a:rPr lang="pt-BR" sz="2000" u="sng">
                <a:solidFill>
                  <a:schemeClr val="accent2"/>
                </a:solidFill>
                <a:latin typeface="Arial" charset="0"/>
              </a:rPr>
              <a:t>O II Reich Alemão</a:t>
            </a:r>
            <a:r>
              <a:rPr lang="pt-BR" sz="2000">
                <a:solidFill>
                  <a:schemeClr val="accent2"/>
                </a:solidFill>
                <a:latin typeface="Arial" charset="0"/>
              </a:rPr>
              <a:t>, unificado em 1870 e pelo Kaiser Guilherme, </a:t>
            </a:r>
            <a:r>
              <a:rPr lang="pt-BR" sz="2000" u="sng">
                <a:solidFill>
                  <a:schemeClr val="accent2"/>
                </a:solidFill>
                <a:latin typeface="Arial" charset="0"/>
              </a:rPr>
              <a:t>despontou no final do século XIX como uma superpotência industrial, desbancando do mercado internacional os tradicionais produtos da Inglaterra</a:t>
            </a:r>
            <a:r>
              <a:rPr lang="pt-BR" sz="2000">
                <a:solidFill>
                  <a:schemeClr val="accent2"/>
                </a:solidFill>
                <a:latin typeface="Arial" charset="0"/>
              </a:rPr>
              <a:t>, sendo que esta vinha exercendo a industrialização desde o século XVIII sendo ofuscada militarmente pela supremacia das forças navais germânicas, responsável pela invenção do submarino no início do século XX.</a:t>
            </a:r>
          </a:p>
        </p:txBody>
      </p:sp>
      <p:pic>
        <p:nvPicPr>
          <p:cNvPr id="128004" name="Picture 4"/>
          <p:cNvPicPr>
            <a:picLocks noChangeAspect="1" noChangeArrowheads="1"/>
          </p:cNvPicPr>
          <p:nvPr>
            <p:ph sz="quarter" idx="2"/>
          </p:nvPr>
        </p:nvPicPr>
        <p:blipFill>
          <a:blip r:embed="rId3" cstate="print"/>
          <a:srcRect/>
          <a:stretch>
            <a:fillRect/>
          </a:stretch>
        </p:blipFill>
        <p:spPr>
          <a:xfrm>
            <a:off x="6537325" y="0"/>
            <a:ext cx="2606675" cy="2198688"/>
          </a:xfrm>
          <a:noFill/>
          <a:ln/>
        </p:spPr>
      </p:pic>
      <p:pic>
        <p:nvPicPr>
          <p:cNvPr id="128008" name="Picture 8"/>
          <p:cNvPicPr>
            <a:picLocks noChangeAspect="1" noChangeArrowheads="1"/>
          </p:cNvPicPr>
          <p:nvPr>
            <p:ph sz="quarter" idx="3"/>
          </p:nvPr>
        </p:nvPicPr>
        <p:blipFill>
          <a:blip r:embed="rId4" cstate="print"/>
          <a:srcRect/>
          <a:stretch>
            <a:fillRect/>
          </a:stretch>
        </p:blipFill>
        <p:spPr>
          <a:xfrm>
            <a:off x="323850" y="5084763"/>
            <a:ext cx="1657350" cy="1609725"/>
          </a:xfrm>
          <a:noFill/>
          <a:ln/>
        </p:spPr>
      </p:pic>
      <p:pic>
        <p:nvPicPr>
          <p:cNvPr id="128010" name="Picture 10"/>
          <p:cNvPicPr>
            <a:picLocks noChangeAspect="1" noChangeArrowheads="1"/>
          </p:cNvPicPr>
          <p:nvPr/>
        </p:nvPicPr>
        <p:blipFill>
          <a:blip r:embed="rId5" cstate="print"/>
          <a:srcRect/>
          <a:stretch>
            <a:fillRect/>
          </a:stretch>
        </p:blipFill>
        <p:spPr bwMode="auto">
          <a:xfrm>
            <a:off x="4716463" y="5589588"/>
            <a:ext cx="3240087" cy="914400"/>
          </a:xfrm>
          <a:prstGeom prst="rect">
            <a:avLst/>
          </a:prstGeom>
          <a:noFill/>
          <a:ln w="9525">
            <a:noFill/>
            <a:miter lim="800000"/>
            <a:headEnd/>
            <a:tailEnd/>
          </a:ln>
        </p:spPr>
      </p:pic>
      <p:pic>
        <p:nvPicPr>
          <p:cNvPr id="128011" name="Picture 11"/>
          <p:cNvPicPr>
            <a:picLocks noChangeAspect="1" noChangeArrowheads="1"/>
          </p:cNvPicPr>
          <p:nvPr/>
        </p:nvPicPr>
        <p:blipFill>
          <a:blip r:embed="rId6" cstate="print"/>
          <a:srcRect/>
          <a:stretch>
            <a:fillRect/>
          </a:stretch>
        </p:blipFill>
        <p:spPr bwMode="auto">
          <a:xfrm>
            <a:off x="4427538" y="404813"/>
            <a:ext cx="809625" cy="100806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7" name="Rectangle 11"/>
          <p:cNvSpPr>
            <a:spLocks noGrp="1" noChangeArrowheads="1"/>
          </p:cNvSpPr>
          <p:nvPr>
            <p:ph type="title"/>
          </p:nvPr>
        </p:nvSpPr>
        <p:spPr/>
        <p:txBody>
          <a:bodyPr/>
          <a:lstStyle/>
          <a:p>
            <a:endParaRPr lang="pt-BR"/>
          </a:p>
        </p:txBody>
      </p:sp>
      <p:sp>
        <p:nvSpPr>
          <p:cNvPr id="132099" name="Rectangle 3"/>
          <p:cNvSpPr>
            <a:spLocks noGrp="1" noChangeArrowheads="1"/>
          </p:cNvSpPr>
          <p:nvPr>
            <p:ph type="body" sz="half" idx="1"/>
          </p:nvPr>
        </p:nvSpPr>
        <p:spPr>
          <a:xfrm>
            <a:off x="566738" y="1752600"/>
            <a:ext cx="8181975" cy="4267200"/>
          </a:xfrm>
        </p:spPr>
        <p:txBody>
          <a:bodyPr/>
          <a:lstStyle/>
          <a:p>
            <a:pPr algn="ctr">
              <a:buFont typeface="Wingdings" pitchFamily="2" charset="2"/>
              <a:buNone/>
            </a:pPr>
            <a:endParaRPr lang="pt-BR" sz="2000">
              <a:latin typeface="Arial" charset="0"/>
            </a:endParaRPr>
          </a:p>
          <a:p>
            <a:pPr algn="ctr">
              <a:buFont typeface="Wingdings" pitchFamily="2" charset="2"/>
              <a:buNone/>
            </a:pPr>
            <a:r>
              <a:rPr lang="pt-BR" sz="2400">
                <a:latin typeface="Arial" charset="0"/>
              </a:rPr>
              <a:t>A rivalidade em relação ao II Reich Alemão também era nutrida pelo Estado francês que no processo da unificação alemã, </a:t>
            </a:r>
            <a:r>
              <a:rPr lang="pt-BR" sz="2400">
                <a:solidFill>
                  <a:schemeClr val="accent2"/>
                </a:solidFill>
                <a:latin typeface="Arial" charset="0"/>
              </a:rPr>
              <a:t>perdeu na Guerra Franco-Prussiana em 1870, o controle das regiões da Alsácia-Lorena</a:t>
            </a:r>
            <a:r>
              <a:rPr lang="pt-BR" sz="2400">
                <a:latin typeface="Arial" charset="0"/>
              </a:rPr>
              <a:t>, ricas em recursos minerais.</a:t>
            </a:r>
          </a:p>
        </p:txBody>
      </p:sp>
      <p:pic>
        <p:nvPicPr>
          <p:cNvPr id="132100" name="Picture 4"/>
          <p:cNvPicPr>
            <a:picLocks noChangeAspect="1" noChangeArrowheads="1"/>
          </p:cNvPicPr>
          <p:nvPr>
            <p:ph sz="quarter" idx="2"/>
          </p:nvPr>
        </p:nvPicPr>
        <p:blipFill>
          <a:blip r:embed="rId2" cstate="print"/>
          <a:srcRect/>
          <a:stretch>
            <a:fillRect/>
          </a:stretch>
        </p:blipFill>
        <p:spPr>
          <a:xfrm>
            <a:off x="179388" y="3432175"/>
            <a:ext cx="1084262" cy="3425825"/>
          </a:xfrm>
          <a:noFill/>
          <a:ln/>
        </p:spPr>
      </p:pic>
      <p:pic>
        <p:nvPicPr>
          <p:cNvPr id="132106" name="Picture 10"/>
          <p:cNvPicPr>
            <a:picLocks noChangeAspect="1" noChangeArrowheads="1"/>
          </p:cNvPicPr>
          <p:nvPr>
            <p:ph sz="quarter" idx="3"/>
          </p:nvPr>
        </p:nvPicPr>
        <p:blipFill>
          <a:blip r:embed="rId3" cstate="print"/>
          <a:srcRect/>
          <a:stretch>
            <a:fillRect/>
          </a:stretch>
        </p:blipFill>
        <p:spPr>
          <a:xfrm>
            <a:off x="7740650" y="3863975"/>
            <a:ext cx="1176338" cy="2994025"/>
          </a:xfrm>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endParaRPr lang="pt-BR"/>
          </a:p>
        </p:txBody>
      </p:sp>
      <p:sp>
        <p:nvSpPr>
          <p:cNvPr id="133123" name="Rectangle 3"/>
          <p:cNvSpPr>
            <a:spLocks noGrp="1" noChangeArrowheads="1"/>
          </p:cNvSpPr>
          <p:nvPr>
            <p:ph type="body" idx="1"/>
          </p:nvPr>
        </p:nvSpPr>
        <p:spPr/>
        <p:txBody>
          <a:bodyPr/>
          <a:lstStyle/>
          <a:p>
            <a:pPr algn="ctr">
              <a:lnSpc>
                <a:spcPct val="90000"/>
              </a:lnSpc>
              <a:buFont typeface="Wingdings" pitchFamily="2" charset="2"/>
              <a:buNone/>
            </a:pPr>
            <a:r>
              <a:rPr lang="pt-BR" sz="2000"/>
              <a:t>O pan-eslavismo, defende a união dos povos eslavos sob o escudo do Império Russo, e foi contra o pan-germanismo, defensor da união dos povos de origem germânica sob o escudo do Império Alemão.</a:t>
            </a:r>
          </a:p>
          <a:p>
            <a:pPr algn="ctr">
              <a:lnSpc>
                <a:spcPct val="90000"/>
              </a:lnSpc>
              <a:buFont typeface="Wingdings" pitchFamily="2" charset="2"/>
              <a:buNone/>
            </a:pPr>
            <a:r>
              <a:rPr lang="pt-BR" sz="2000">
                <a:solidFill>
                  <a:schemeClr val="accent2"/>
                </a:solidFill>
              </a:rPr>
              <a:t>Nesta época várias regiões do mundo, desenvolveram vários movimentos de caráter nacionalista que indistintamente lutam pela definição de territórios que abriguem diferentes povos ainda desprovidos de Estado, numa forma de explorar na mão-de-obra e matéria-prima barata.</a:t>
            </a:r>
          </a:p>
          <a:p>
            <a:pPr algn="ctr">
              <a:lnSpc>
                <a:spcPct val="90000"/>
              </a:lnSpc>
              <a:buFont typeface="Wingdings" pitchFamily="2" charset="2"/>
              <a:buNone/>
            </a:pPr>
            <a:r>
              <a:rPr lang="pt-BR" sz="2000">
                <a:solidFill>
                  <a:schemeClr val="accent2"/>
                </a:solidFill>
              </a:rPr>
              <a:t>Aliado no Império Turco, o II Reich propôs a criação de uma ferrovia internacional que ligaria a capital alemã, Berlim, a Bagdá, importante centro produtor de petróleo no Oriente.</a:t>
            </a:r>
            <a:r>
              <a:rPr lang="pt-BR" sz="200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9" name="Rectangle 5"/>
          <p:cNvSpPr>
            <a:spLocks noGrp="1" noChangeArrowheads="1"/>
          </p:cNvSpPr>
          <p:nvPr>
            <p:ph type="title"/>
          </p:nvPr>
        </p:nvSpPr>
        <p:spPr/>
        <p:txBody>
          <a:bodyPr/>
          <a:lstStyle/>
          <a:p>
            <a:endParaRPr lang="pt-BR"/>
          </a:p>
        </p:txBody>
      </p:sp>
      <p:sp>
        <p:nvSpPr>
          <p:cNvPr id="134147" name="Rectangle 3"/>
          <p:cNvSpPr>
            <a:spLocks noGrp="1" noChangeArrowheads="1"/>
          </p:cNvSpPr>
          <p:nvPr>
            <p:ph type="body" sz="half" idx="1"/>
          </p:nvPr>
        </p:nvSpPr>
        <p:spPr>
          <a:xfrm>
            <a:off x="539750" y="260350"/>
            <a:ext cx="8253413" cy="4195763"/>
          </a:xfrm>
        </p:spPr>
        <p:txBody>
          <a:bodyPr/>
          <a:lstStyle/>
          <a:p>
            <a:pPr algn="ctr">
              <a:buFont typeface="Wingdings" pitchFamily="2" charset="2"/>
              <a:buNone/>
            </a:pPr>
            <a:r>
              <a:rPr lang="pt-BR" sz="1900"/>
              <a:t>O projeto de ferrovia Berlim-Bagdá desagradou aos povos eslavos, porque a trajetória cortaria a região balcânica, território pretendido pelo Império Russo.</a:t>
            </a:r>
          </a:p>
          <a:p>
            <a:pPr algn="ctr">
              <a:buFont typeface="Wingdings" pitchFamily="2" charset="2"/>
              <a:buNone/>
            </a:pPr>
            <a:r>
              <a:rPr lang="pt-BR" sz="1900"/>
              <a:t>O estado balcânico da Sérvia, militarmente mais estruturado, queria estabelecer a criação da Grande Sérvia, unificando todos os estados de origem eslava, passando a ser defendida pelo Império Russo, que poderia ter acesso ao mar Mediterrâneo com a possível união entre os estados eslavos.</a:t>
            </a:r>
          </a:p>
          <a:p>
            <a:pPr algn="ctr">
              <a:buFont typeface="Wingdings" pitchFamily="2" charset="2"/>
              <a:buNone/>
            </a:pPr>
            <a:r>
              <a:rPr lang="pt-BR" sz="1900">
                <a:solidFill>
                  <a:schemeClr val="accent2"/>
                </a:solidFill>
              </a:rPr>
              <a:t>A Áustria, em 1906, anexou as províncias eslavas da Bósnia-Herzegovina prejudicou o projeto de formação da Grande Sérvia e acirrou o conflito nacionalista na região, surgindo a organização da Mão Negra.</a:t>
            </a:r>
          </a:p>
          <a:p>
            <a:pPr algn="ctr">
              <a:buFont typeface="Wingdings" pitchFamily="2" charset="2"/>
              <a:buNone/>
            </a:pPr>
            <a:r>
              <a:rPr lang="pt-BR" sz="1900">
                <a:solidFill>
                  <a:schemeClr val="accent2"/>
                </a:solidFill>
              </a:rPr>
              <a:t>Em 1914, o estudante de 17 anos, Gravillo Princip, pertencente a esta organização, aproveitou a visita do herdeiro ao trono austríaco, o arquiduque, Francisco Ferdinando à região da Bósnia e assassinou-o no momento em que saía do palácio de Saravejo.</a:t>
            </a:r>
          </a:p>
          <a:p>
            <a:pPr algn="ctr">
              <a:buFont typeface="Wingdings" pitchFamily="2" charset="2"/>
              <a:buNone/>
            </a:pPr>
            <a:r>
              <a:rPr lang="pt-BR" sz="1900"/>
              <a:t>O Império Áustro-Húngaro acusou o governo sérvio de ter tramado o ocorrido, e antes que pudessem apurar o incidente, a Áustria declara guerra ao Estado sérvio no dia 28 de julho de 1914.</a:t>
            </a:r>
          </a:p>
        </p:txBody>
      </p:sp>
      <p:sp>
        <p:nvSpPr>
          <p:cNvPr id="134151" name="Rectangle 7"/>
          <p:cNvSpPr>
            <a:spLocks noGrp="1" noChangeArrowheads="1"/>
          </p:cNvSpPr>
          <p:nvPr>
            <p:ph sz="half" idx="2"/>
          </p:nvPr>
        </p:nvSpPr>
        <p:spPr/>
        <p:txBody>
          <a:bodyPr/>
          <a:lstStyle/>
          <a:p>
            <a:endParaRPr lang="pt-BR" sz="2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4" name="Rectangle 8"/>
          <p:cNvSpPr>
            <a:spLocks noGrp="1" noChangeArrowheads="1"/>
          </p:cNvSpPr>
          <p:nvPr>
            <p:ph type="title"/>
          </p:nvPr>
        </p:nvSpPr>
        <p:spPr/>
        <p:txBody>
          <a:bodyPr/>
          <a:lstStyle/>
          <a:p>
            <a:endParaRPr lang="pt-BR"/>
          </a:p>
        </p:txBody>
      </p:sp>
      <p:pic>
        <p:nvPicPr>
          <p:cNvPr id="142340" name="Picture 4" descr="220px-Gavrilloprincip"/>
          <p:cNvPicPr>
            <a:picLocks noChangeAspect="1" noChangeArrowheads="1"/>
          </p:cNvPicPr>
          <p:nvPr>
            <p:ph sz="half" idx="1"/>
          </p:nvPr>
        </p:nvPicPr>
        <p:blipFill>
          <a:blip r:embed="rId2" cstate="print"/>
          <a:srcRect/>
          <a:stretch>
            <a:fillRect/>
          </a:stretch>
        </p:blipFill>
        <p:spPr>
          <a:xfrm>
            <a:off x="1042988" y="1484313"/>
            <a:ext cx="3095625" cy="4259262"/>
          </a:xfrm>
          <a:noFill/>
          <a:ln/>
        </p:spPr>
      </p:pic>
      <p:pic>
        <p:nvPicPr>
          <p:cNvPr id="142343" name="Picture 7" descr="arquivoguerra"/>
          <p:cNvPicPr>
            <a:picLocks noChangeAspect="1" noChangeArrowheads="1"/>
          </p:cNvPicPr>
          <p:nvPr>
            <p:ph sz="half" idx="2"/>
          </p:nvPr>
        </p:nvPicPr>
        <p:blipFill>
          <a:blip r:embed="rId3" cstate="print"/>
          <a:srcRect/>
          <a:stretch>
            <a:fillRect/>
          </a:stretch>
        </p:blipFill>
        <p:spPr>
          <a:xfrm>
            <a:off x="4643438" y="1484313"/>
            <a:ext cx="3962400" cy="4319587"/>
          </a:xfrm>
          <a:noFill/>
          <a:ln/>
        </p:spPr>
      </p:pic>
    </p:spTree>
  </p:cSld>
  <p:clrMapOvr>
    <a:masterClrMapping/>
  </p:clrMapOvr>
</p:sld>
</file>

<file path=ppt/theme/theme1.xml><?xml version="1.0" encoding="utf-8"?>
<a:theme xmlns:a="http://schemas.openxmlformats.org/drawingml/2006/main" name="Perfil">
  <a:themeElements>
    <a:clrScheme name="Per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erfil">
      <a:majorFont>
        <a:latin typeface="Verdana"/>
        <a:ea typeface=""/>
        <a:cs typeface=""/>
      </a:majorFont>
      <a:minorFont>
        <a:latin typeface="Verdan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er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er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er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er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er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er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er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er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er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Profile</Template>
  <TotalTime>169</TotalTime>
  <Words>985</Words>
  <Application>Microsoft Office PowerPoint</Application>
  <PresentationFormat>Apresentação na tela (4:3)</PresentationFormat>
  <Paragraphs>32</Paragraphs>
  <Slides>13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13</vt:i4>
      </vt:variant>
    </vt:vector>
  </HeadingPairs>
  <TitlesOfParts>
    <vt:vector size="18" baseType="lpstr">
      <vt:lpstr>Arial</vt:lpstr>
      <vt:lpstr>Verdana</vt:lpstr>
      <vt:lpstr>Times New Roman</vt:lpstr>
      <vt:lpstr>Wingdings</vt:lpstr>
      <vt:lpstr>Perfil</vt:lpstr>
      <vt:lpstr>PRIMEIRA GUERRA MUNDIAL (1914-1918)</vt:lpstr>
      <vt:lpstr>1882 = Formação da Tríplice Aliança (Alemanha, Itália e Áustria). 1907 = Formação da Tríplice Entente (Inglaterra, França e Rússia). 1914 = Eclosão da Primeira Guerra. 1917 = Entrada dos EUA (Estados Unidos da América) e saída da Rússia na Guerra. 1918 = Rendição Alemã. 1919 = Tratado de Versalhes. </vt:lpstr>
      <vt:lpstr>ANTECEDENTES DO CONFLITO</vt:lpstr>
      <vt:lpstr>Slide 4</vt:lpstr>
      <vt:lpstr>Slide 5</vt:lpstr>
      <vt:lpstr>Slide 6</vt:lpstr>
      <vt:lpstr>Slide 7</vt:lpstr>
      <vt:lpstr>Slide 8</vt:lpstr>
      <vt:lpstr>Slide 9</vt:lpstr>
      <vt:lpstr>Slide 10</vt:lpstr>
      <vt:lpstr>Slide 11</vt:lpstr>
      <vt:lpstr>Slide 12</vt:lpstr>
      <vt:lpstr>Com o término do conflito, o presidente dos Estados Unidos, Woodrow Wilson, apresentou uma proposta de paz honrosa onde não houvesse vencedores e nem vencidos, definida como “14  Pontos de Wilson”. Em 28 de julho de 1919, a Alemanha foi obrigada a assinar o Tratado de Versalhes, arcando com as despesas da guerra, a devolução da Álcia-Lorena a França, a perda das colônias afro-asiáticas para os países da Tríplice Entente, a proibição de armamentos e a desmilitarização do país. Os Estados Unidos emergiram numa superpotência econômica, resultado de parte do lucro investido na guerra.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PRIMEIRA GUERRA MUNDIAL (1914-1918)</dc:title>
  <dc:creator>admin</dc:creator>
  <cp:lastModifiedBy>Lindemberg</cp:lastModifiedBy>
  <cp:revision>43</cp:revision>
  <dcterms:created xsi:type="dcterms:W3CDTF">2007-03-07T00:51:55Z</dcterms:created>
  <dcterms:modified xsi:type="dcterms:W3CDTF">2020-03-13T10:16:13Z</dcterms:modified>
</cp:coreProperties>
</file>